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Canva Sans Bold" charset="1" panose="020B0803030501040103"/>
      <p:regular r:id="rId33"/>
    </p:embeddedFont>
    <p:embeddedFont>
      <p:font typeface="Anton" charset="1" panose="00000500000000000000"/>
      <p:regular r:id="rId34"/>
    </p:embeddedFont>
    <p:embeddedFont>
      <p:font typeface="Poppins" charset="1" panose="00000500000000000000"/>
      <p:regular r:id="rId35"/>
    </p:embeddedFont>
    <p:embeddedFont>
      <p:font typeface="Arimo Bold" charset="1" panose="020B0704020202020204"/>
      <p:regular r:id="rId36"/>
    </p:embeddedFont>
    <p:embeddedFont>
      <p:font typeface="Arimo" charset="1" panose="020B0604020202020204"/>
      <p:regular r:id="rId37"/>
    </p:embeddedFont>
    <p:embeddedFont>
      <p:font typeface="TT Rounds Condensed" charset="1" panose="02000506030000020003"/>
      <p:regular r:id="rId38"/>
    </p:embeddedFont>
    <p:embeddedFont>
      <p:font typeface="TT Rounds Condensed Bold" charset="1" panose="020008060300000200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4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622960" y="5682049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3980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69081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1" y="0"/>
                </a:lnTo>
                <a:lnTo>
                  <a:pt x="729981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4166" y="8268496"/>
            <a:ext cx="5482107" cy="558178"/>
          </a:xfrm>
          <a:custGeom>
            <a:avLst/>
            <a:gdLst/>
            <a:ahLst/>
            <a:cxnLst/>
            <a:rect r="r" b="b" t="t" l="l"/>
            <a:pathLst>
              <a:path h="558178" w="5482107">
                <a:moveTo>
                  <a:pt x="0" y="0"/>
                </a:moveTo>
                <a:lnTo>
                  <a:pt x="5482107" y="0"/>
                </a:lnTo>
                <a:lnTo>
                  <a:pt x="5482107" y="558178"/>
                </a:lnTo>
                <a:lnTo>
                  <a:pt x="0" y="5581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395371" y="8337427"/>
            <a:ext cx="420315" cy="420315"/>
          </a:xfrm>
          <a:custGeom>
            <a:avLst/>
            <a:gdLst/>
            <a:ahLst/>
            <a:cxnLst/>
            <a:rect r="r" b="b" t="t" l="l"/>
            <a:pathLst>
              <a:path h="420315" w="420315">
                <a:moveTo>
                  <a:pt x="0" y="0"/>
                </a:moveTo>
                <a:lnTo>
                  <a:pt x="420315" y="0"/>
                </a:lnTo>
                <a:lnTo>
                  <a:pt x="420315" y="420316"/>
                </a:lnTo>
                <a:lnTo>
                  <a:pt x="0" y="420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815686" y="1900802"/>
            <a:ext cx="2360027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NUS SOC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5507" y="3351441"/>
            <a:ext cx="7134345" cy="184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2"/>
              </a:lnSpc>
              <a:spcBef>
                <a:spcPct val="0"/>
              </a:spcBef>
            </a:pPr>
            <a:r>
              <a:rPr lang="en-US" sz="10794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SOC PROJECT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59944" y="5499174"/>
            <a:ext cx="7619702" cy="1965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91"/>
              </a:lnSpc>
              <a:spcBef>
                <a:spcPct val="0"/>
              </a:spcBef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PRESENTATION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32432" y="8308852"/>
            <a:ext cx="3520848" cy="341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07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BY  UNITY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51509" y="3199386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6295033" cy="1333244"/>
            <a:chOff x="0" y="0"/>
            <a:chExt cx="8393377" cy="1777658"/>
          </a:xfrm>
        </p:grpSpPr>
        <p:sp>
          <p:nvSpPr>
            <p:cNvPr name="AutoShape 4" id="4"/>
            <p:cNvSpPr/>
            <p:nvPr/>
          </p:nvSpPr>
          <p:spPr>
            <a:xfrm flipV="true">
              <a:off x="2280198" y="1688758"/>
              <a:ext cx="1916491" cy="0"/>
            </a:xfrm>
            <a:prstGeom prst="line">
              <a:avLst/>
            </a:prstGeom>
            <a:ln cap="flat" w="177800">
              <a:gradFill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8393377" cy="1761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54"/>
                </a:lnSpc>
                <a:spcBef>
                  <a:spcPct val="0"/>
                </a:spcBef>
              </a:pPr>
              <a:r>
                <a:rPr lang="en-US" sz="7896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KEY COMPONENT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626730"/>
            <a:ext cx="15559329" cy="740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994" indent="-404997" lvl="1">
              <a:lnSpc>
                <a:spcPts val="5252"/>
              </a:lnSpc>
              <a:buFont typeface="Arial"/>
              <a:buChar char="•"/>
            </a:pPr>
            <a:r>
              <a:rPr lang="en-US" sz="375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Front-End:</a:t>
            </a:r>
            <a:r>
              <a:rPr lang="en-US" sz="37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Deployed using a Kubernetes Deployment with a LoadBalancer service for public access.</a:t>
            </a:r>
          </a:p>
          <a:p>
            <a:pPr algn="l" marL="834242" indent="-417121" lvl="1">
              <a:lnSpc>
                <a:spcPts val="5409"/>
              </a:lnSpc>
              <a:buFont typeface="Arial"/>
              <a:buChar char="•"/>
            </a:pPr>
            <a:r>
              <a:rPr lang="en-US" sz="386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Microservices:</a:t>
            </a:r>
            <a:r>
              <a:rPr lang="en-US" sz="386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Includes auth, redis, main, user, and verify services, deployed using Kubernetes Deployments and StatefulSets for database management.</a:t>
            </a:r>
          </a:p>
          <a:p>
            <a:pPr algn="l" marL="809994" indent="-404997" lvl="1">
              <a:lnSpc>
                <a:spcPts val="5252"/>
              </a:lnSpc>
              <a:buFont typeface="Arial"/>
              <a:buChar char="•"/>
            </a:pPr>
            <a:r>
              <a:rPr lang="en-US" sz="375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Monitoring and Logging:</a:t>
            </a:r>
            <a:r>
              <a:rPr lang="en-US" sz="37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Utilizes Prometheus, Grafana, and Grafana Loki for metrics collection, visualization, and log aggregation.</a:t>
            </a:r>
          </a:p>
          <a:p>
            <a:pPr algn="l" marL="809994" indent="-404997" lvl="1">
              <a:lnSpc>
                <a:spcPts val="5252"/>
              </a:lnSpc>
              <a:buFont typeface="Arial"/>
              <a:buChar char="•"/>
            </a:pPr>
            <a:r>
              <a:rPr lang="en-US" sz="375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Custom Operator:</a:t>
            </a:r>
            <a:r>
              <a:rPr lang="en-US" sz="37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Ensures seamless synchronization of distributed databases for data consistency.</a:t>
            </a:r>
          </a:p>
          <a:p>
            <a:pPr algn="l" marL="809994" indent="-404997" lvl="1">
              <a:lnSpc>
                <a:spcPts val="5252"/>
              </a:lnSpc>
              <a:buFont typeface="Arial"/>
              <a:buChar char="•"/>
            </a:pPr>
            <a:r>
              <a:rPr lang="en-US" sz="375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Tracing:</a:t>
            </a:r>
            <a:r>
              <a:rPr lang="en-US" sz="375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Uses Zipkin for troubleshooting latency issues in services.</a:t>
            </a:r>
          </a:p>
          <a:p>
            <a:pPr algn="l">
              <a:lnSpc>
                <a:spcPts val="525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34" y="3752941"/>
            <a:ext cx="18126331" cy="5505359"/>
          </a:xfrm>
          <a:custGeom>
            <a:avLst/>
            <a:gdLst/>
            <a:ahLst/>
            <a:cxnLst/>
            <a:rect r="r" b="b" t="t" l="l"/>
            <a:pathLst>
              <a:path h="5505359" w="18126331">
                <a:moveTo>
                  <a:pt x="0" y="0"/>
                </a:moveTo>
                <a:lnTo>
                  <a:pt x="18126332" y="0"/>
                </a:lnTo>
                <a:lnTo>
                  <a:pt x="18126332" y="5505359"/>
                </a:lnTo>
                <a:lnTo>
                  <a:pt x="0" y="5505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72" r="0" b="-25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8738" y="1182631"/>
            <a:ext cx="12470524" cy="148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1"/>
              </a:lnSpc>
              <a:spcBef>
                <a:spcPct val="0"/>
              </a:spcBef>
            </a:pPr>
            <a:r>
              <a:rPr lang="en-US" sz="865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WEBAPP ARCHITECTURE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1573" y="2726147"/>
            <a:ext cx="10984854" cy="7012554"/>
          </a:xfrm>
          <a:custGeom>
            <a:avLst/>
            <a:gdLst/>
            <a:ahLst/>
            <a:cxnLst/>
            <a:rect r="r" b="b" t="t" l="l"/>
            <a:pathLst>
              <a:path h="7012554" w="10984854">
                <a:moveTo>
                  <a:pt x="0" y="0"/>
                </a:moveTo>
                <a:lnTo>
                  <a:pt x="10984854" y="0"/>
                </a:lnTo>
                <a:lnTo>
                  <a:pt x="10984854" y="7012554"/>
                </a:lnTo>
                <a:lnTo>
                  <a:pt x="0" y="701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08738" y="857250"/>
            <a:ext cx="12470524" cy="148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11"/>
              </a:lnSpc>
              <a:spcBef>
                <a:spcPct val="0"/>
              </a:spcBef>
            </a:pPr>
            <a:r>
              <a:rPr lang="en-US" sz="865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MICROSERVICE ARCHITECTURE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469" y="834977"/>
            <a:ext cx="10827637" cy="1962678"/>
            <a:chOff x="0" y="0"/>
            <a:chExt cx="2580798" cy="467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12595" y="1227163"/>
            <a:ext cx="5832580" cy="1264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3. HIGH LIGHT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8502" y="4069898"/>
            <a:ext cx="10451570" cy="121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72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A. 	Monitoring and Logging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6292215" y="-987425"/>
            <a:ext cx="9411335" cy="12138025"/>
          </a:xfrm>
          <a:custGeom>
            <a:avLst/>
            <a:gdLst/>
            <a:ahLst/>
            <a:cxnLst/>
            <a:rect r="r" b="b" t="t" l="l"/>
            <a:pathLst>
              <a:path h="12138025" w="9411335">
                <a:moveTo>
                  <a:pt x="0" y="0"/>
                </a:moveTo>
                <a:lnTo>
                  <a:pt x="9411335" y="0"/>
                </a:lnTo>
                <a:lnTo>
                  <a:pt x="9411335" y="12138025"/>
                </a:lnTo>
                <a:lnTo>
                  <a:pt x="0" y="1213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28502" y="5506583"/>
            <a:ext cx="11811000" cy="121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72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B. 	Custom Operator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85318"/>
            <a:ext cx="16092668" cy="570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Our project extends a typical Kubernetes cloud-native application in three key areas.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502" y="6943268"/>
            <a:ext cx="13030199" cy="121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72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C. 	Zipkins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390" y="9070340"/>
            <a:ext cx="12506325" cy="12138025"/>
          </a:xfrm>
          <a:custGeom>
            <a:avLst/>
            <a:gdLst/>
            <a:ahLst/>
            <a:cxnLst/>
            <a:rect r="r" b="b" t="t" l="l"/>
            <a:pathLst>
              <a:path h="12138025" w="12506325">
                <a:moveTo>
                  <a:pt x="0" y="0"/>
                </a:moveTo>
                <a:lnTo>
                  <a:pt x="12506325" y="0"/>
                </a:lnTo>
                <a:lnTo>
                  <a:pt x="12506325" y="12138025"/>
                </a:lnTo>
                <a:lnTo>
                  <a:pt x="0" y="1213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9752" y="3887370"/>
            <a:ext cx="9868496" cy="237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8"/>
              </a:lnSpc>
            </a:pPr>
            <a:r>
              <a:rPr lang="en-US" sz="684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A</a:t>
            </a:r>
            <a:r>
              <a:rPr lang="en-US" sz="684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. Monitoring and Logging Architecture overview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390" y="9070340"/>
            <a:ext cx="12506325" cy="12138025"/>
          </a:xfrm>
          <a:custGeom>
            <a:avLst/>
            <a:gdLst/>
            <a:ahLst/>
            <a:cxnLst/>
            <a:rect r="r" b="b" t="t" l="l"/>
            <a:pathLst>
              <a:path h="12138025" w="12506325">
                <a:moveTo>
                  <a:pt x="0" y="0"/>
                </a:moveTo>
                <a:lnTo>
                  <a:pt x="12506325" y="0"/>
                </a:lnTo>
                <a:lnTo>
                  <a:pt x="12506325" y="12138025"/>
                </a:lnTo>
                <a:lnTo>
                  <a:pt x="0" y="1213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9114" y="232515"/>
            <a:ext cx="13189771" cy="9821971"/>
          </a:xfrm>
          <a:custGeom>
            <a:avLst/>
            <a:gdLst/>
            <a:ahLst/>
            <a:cxnLst/>
            <a:rect r="r" b="b" t="t" l="l"/>
            <a:pathLst>
              <a:path h="9821971" w="13189771">
                <a:moveTo>
                  <a:pt x="0" y="0"/>
                </a:moveTo>
                <a:lnTo>
                  <a:pt x="13189772" y="0"/>
                </a:lnTo>
                <a:lnTo>
                  <a:pt x="13189772" y="9821970"/>
                </a:lnTo>
                <a:lnTo>
                  <a:pt x="0" y="982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0" r="0" b="-390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390" y="9070340"/>
            <a:ext cx="12506325" cy="12138025"/>
          </a:xfrm>
          <a:custGeom>
            <a:avLst/>
            <a:gdLst/>
            <a:ahLst/>
            <a:cxnLst/>
            <a:rect r="r" b="b" t="t" l="l"/>
            <a:pathLst>
              <a:path h="12138025" w="12506325">
                <a:moveTo>
                  <a:pt x="0" y="0"/>
                </a:moveTo>
                <a:lnTo>
                  <a:pt x="12506325" y="0"/>
                </a:lnTo>
                <a:lnTo>
                  <a:pt x="12506325" y="12138025"/>
                </a:lnTo>
                <a:lnTo>
                  <a:pt x="0" y="1213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0239" y="1392451"/>
            <a:ext cx="15627521" cy="7502097"/>
          </a:xfrm>
          <a:custGeom>
            <a:avLst/>
            <a:gdLst/>
            <a:ahLst/>
            <a:cxnLst/>
            <a:rect r="r" b="b" t="t" l="l"/>
            <a:pathLst>
              <a:path h="7502097" w="15627521">
                <a:moveTo>
                  <a:pt x="0" y="0"/>
                </a:moveTo>
                <a:lnTo>
                  <a:pt x="15627522" y="0"/>
                </a:lnTo>
                <a:lnTo>
                  <a:pt x="15627522" y="7502098"/>
                </a:lnTo>
                <a:lnTo>
                  <a:pt x="0" y="750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1" r="0" b="-621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390" y="9070340"/>
            <a:ext cx="12506325" cy="12138025"/>
          </a:xfrm>
          <a:custGeom>
            <a:avLst/>
            <a:gdLst/>
            <a:ahLst/>
            <a:cxnLst/>
            <a:rect r="r" b="b" t="t" l="l"/>
            <a:pathLst>
              <a:path h="12138025" w="12506325">
                <a:moveTo>
                  <a:pt x="0" y="0"/>
                </a:moveTo>
                <a:lnTo>
                  <a:pt x="12506325" y="0"/>
                </a:lnTo>
                <a:lnTo>
                  <a:pt x="12506325" y="12138025"/>
                </a:lnTo>
                <a:lnTo>
                  <a:pt x="0" y="12138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34531" y="1325516"/>
            <a:ext cx="15248463" cy="7932784"/>
          </a:xfrm>
          <a:custGeom>
            <a:avLst/>
            <a:gdLst/>
            <a:ahLst/>
            <a:cxnLst/>
            <a:rect r="r" b="b" t="t" l="l"/>
            <a:pathLst>
              <a:path h="7932784" w="15248463">
                <a:moveTo>
                  <a:pt x="0" y="0"/>
                </a:moveTo>
                <a:lnTo>
                  <a:pt x="15248463" y="0"/>
                </a:lnTo>
                <a:lnTo>
                  <a:pt x="15248463" y="7932784"/>
                </a:lnTo>
                <a:lnTo>
                  <a:pt x="0" y="793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765" y="2678476"/>
            <a:ext cx="8264969" cy="6245523"/>
          </a:xfrm>
          <a:custGeom>
            <a:avLst/>
            <a:gdLst/>
            <a:ahLst/>
            <a:cxnLst/>
            <a:rect r="r" b="b" t="t" l="l"/>
            <a:pathLst>
              <a:path h="6245523" w="8264969">
                <a:moveTo>
                  <a:pt x="0" y="0"/>
                </a:moveTo>
                <a:lnTo>
                  <a:pt x="8264969" y="0"/>
                </a:lnTo>
                <a:lnTo>
                  <a:pt x="8264969" y="6245523"/>
                </a:lnTo>
                <a:lnTo>
                  <a:pt x="0" y="624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11888035" cy="191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3"/>
              </a:lnSpc>
            </a:pP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</a:t>
            </a: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.</a:t>
            </a:r>
            <a:r>
              <a:rPr lang="en-US" sz="6568">
                <a:solidFill>
                  <a:srgbClr val="376092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Custom Operator</a:t>
            </a:r>
          </a:p>
          <a:p>
            <a:pPr algn="l">
              <a:lnSpc>
                <a:spcPts val="7553"/>
              </a:lnSpc>
            </a:pP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Why do we need it?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48799" y="3452834"/>
            <a:ext cx="9713382" cy="4637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Distributed databases: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29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--To decouple, each db has its own main purpose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3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--However, all require  ‘User’ information 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3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--There are primary and secondary databases</a:t>
            </a:r>
          </a:p>
          <a:p>
            <a:pPr algn="l">
              <a:lnSpc>
                <a:spcPts val="463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20109" y="2605709"/>
            <a:ext cx="5077990" cy="5077990"/>
          </a:xfrm>
          <a:custGeom>
            <a:avLst/>
            <a:gdLst/>
            <a:ahLst/>
            <a:cxnLst/>
            <a:rect r="r" b="b" t="t" l="l"/>
            <a:pathLst>
              <a:path h="5077990" w="5077990">
                <a:moveTo>
                  <a:pt x="0" y="0"/>
                </a:moveTo>
                <a:lnTo>
                  <a:pt x="5077990" y="0"/>
                </a:lnTo>
                <a:lnTo>
                  <a:pt x="5077990" y="5077990"/>
                </a:lnTo>
                <a:lnTo>
                  <a:pt x="0" y="507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62200" y="8572500"/>
            <a:ext cx="12506325" cy="5517515"/>
          </a:xfrm>
          <a:custGeom>
            <a:avLst/>
            <a:gdLst/>
            <a:ahLst/>
            <a:cxnLst/>
            <a:rect r="r" b="b" t="t" l="l"/>
            <a:pathLst>
              <a:path h="5517515" w="12506325">
                <a:moveTo>
                  <a:pt x="0" y="0"/>
                </a:moveTo>
                <a:lnTo>
                  <a:pt x="12506325" y="0"/>
                </a:lnTo>
                <a:lnTo>
                  <a:pt x="12506325" y="5517515"/>
                </a:lnTo>
                <a:lnTo>
                  <a:pt x="0" y="5517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426290"/>
            <a:ext cx="12919725" cy="521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 dedicated opertor: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29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--Sidecar:create and read the trigger of Database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29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--Database: Trigger to detect changes</a:t>
            </a:r>
          </a:p>
          <a:p>
            <a:pPr algn="l">
              <a:lnSpc>
                <a:spcPts val="4629"/>
              </a:lnSpc>
            </a:pPr>
          </a:p>
          <a:p>
            <a:pPr algn="l">
              <a:lnSpc>
                <a:spcPts val="463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--SyncOperator: Synchronize the main db and the others</a:t>
            </a:r>
          </a:p>
          <a:p>
            <a:pPr algn="l">
              <a:lnSpc>
                <a:spcPts val="4630"/>
              </a:lnSpc>
            </a:pPr>
          </a:p>
          <a:p>
            <a:pPr algn="l">
              <a:lnSpc>
                <a:spcPts val="4630"/>
              </a:lnSpc>
            </a:pPr>
          </a:p>
        </p:txBody>
      </p:sp>
      <p:sp>
        <p:nvSpPr>
          <p:cNvPr name="Freeform 5" id="5" descr="Diving Deeper Into Operator Framework, Part 2 | The future is Bright"/>
          <p:cNvSpPr/>
          <p:nvPr/>
        </p:nvSpPr>
        <p:spPr>
          <a:xfrm flipH="false" flipV="false" rot="0">
            <a:off x="942967" y="459772"/>
            <a:ext cx="8201033" cy="4291874"/>
          </a:xfrm>
          <a:custGeom>
            <a:avLst/>
            <a:gdLst/>
            <a:ahLst/>
            <a:cxnLst/>
            <a:rect r="r" b="b" t="t" l="l"/>
            <a:pathLst>
              <a:path h="4291874" w="8201033">
                <a:moveTo>
                  <a:pt x="0" y="0"/>
                </a:moveTo>
                <a:lnTo>
                  <a:pt x="8201033" y="0"/>
                </a:lnTo>
                <a:lnTo>
                  <a:pt x="8201033" y="4291874"/>
                </a:lnTo>
                <a:lnTo>
                  <a:pt x="0" y="429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58296" y="2987856"/>
            <a:ext cx="9629812" cy="1992716"/>
          </a:xfrm>
          <a:custGeom>
            <a:avLst/>
            <a:gdLst/>
            <a:ahLst/>
            <a:cxnLst/>
            <a:rect r="r" b="b" t="t" l="l"/>
            <a:pathLst>
              <a:path h="1992716" w="9629812">
                <a:moveTo>
                  <a:pt x="0" y="0"/>
                </a:moveTo>
                <a:lnTo>
                  <a:pt x="9629812" y="0"/>
                </a:lnTo>
                <a:lnTo>
                  <a:pt x="9629812" y="1992716"/>
                </a:lnTo>
                <a:lnTo>
                  <a:pt x="0" y="199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704" y="1189619"/>
            <a:ext cx="1581549" cy="1581549"/>
          </a:xfrm>
          <a:custGeom>
            <a:avLst/>
            <a:gdLst/>
            <a:ahLst/>
            <a:cxnLst/>
            <a:rect r="r" b="b" t="t" l="l"/>
            <a:pathLst>
              <a:path h="1581549" w="1581549">
                <a:moveTo>
                  <a:pt x="0" y="0"/>
                </a:moveTo>
                <a:lnTo>
                  <a:pt x="1581549" y="0"/>
                </a:lnTo>
                <a:lnTo>
                  <a:pt x="1581549" y="1581549"/>
                </a:lnTo>
                <a:lnTo>
                  <a:pt x="0" y="1581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80" r="0" b="-2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82027" y="1675803"/>
            <a:ext cx="2360027" cy="50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264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NUS SOC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01600" y="514350"/>
            <a:ext cx="4538980" cy="185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0"/>
              </a:lnSpc>
            </a:pPr>
            <a:r>
              <a:rPr lang="en-US" sz="1079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</a:t>
            </a:r>
            <a:r>
              <a:rPr lang="en-US" sz="1079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ontent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0501" y="2768713"/>
            <a:ext cx="828405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9"/>
              </a:lnSpc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458296" y="5219881"/>
            <a:ext cx="9629812" cy="1992716"/>
          </a:xfrm>
          <a:custGeom>
            <a:avLst/>
            <a:gdLst/>
            <a:ahLst/>
            <a:cxnLst/>
            <a:rect r="r" b="b" t="t" l="l"/>
            <a:pathLst>
              <a:path h="1992716" w="9629812">
                <a:moveTo>
                  <a:pt x="0" y="0"/>
                </a:moveTo>
                <a:lnTo>
                  <a:pt x="9629812" y="0"/>
                </a:lnTo>
                <a:lnTo>
                  <a:pt x="9629812" y="1992716"/>
                </a:lnTo>
                <a:lnTo>
                  <a:pt x="0" y="199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10501" y="5000738"/>
            <a:ext cx="828405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9"/>
              </a:lnSpc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432896" y="7505881"/>
            <a:ext cx="9629812" cy="1992716"/>
          </a:xfrm>
          <a:custGeom>
            <a:avLst/>
            <a:gdLst/>
            <a:ahLst/>
            <a:cxnLst/>
            <a:rect r="r" b="b" t="t" l="l"/>
            <a:pathLst>
              <a:path h="1992716" w="9629812">
                <a:moveTo>
                  <a:pt x="0" y="0"/>
                </a:moveTo>
                <a:lnTo>
                  <a:pt x="9629812" y="0"/>
                </a:lnTo>
                <a:lnTo>
                  <a:pt x="9629812" y="1992716"/>
                </a:lnTo>
                <a:lnTo>
                  <a:pt x="0" y="1992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585101" y="7286738"/>
            <a:ext cx="8284056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089"/>
              </a:lnSpc>
            </a:pPr>
            <a:r>
              <a:rPr lang="en-US" sz="114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HIGHLIGHT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9000" y="2867660"/>
            <a:ext cx="1084580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0"/>
              </a:lnSpc>
            </a:pPr>
            <a:r>
              <a:rPr lang="en-US" sz="1079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9000" y="5238750"/>
            <a:ext cx="1084580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0"/>
              </a:lnSpc>
            </a:pPr>
            <a:r>
              <a:rPr lang="en-US" sz="1079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52335" y="7448550"/>
            <a:ext cx="1084580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10"/>
              </a:lnSpc>
            </a:pPr>
            <a:r>
              <a:rPr lang="en-US" sz="1079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3.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352099" y="4107800"/>
            <a:ext cx="7305349" cy="2892995"/>
            <a:chOff x="0" y="0"/>
            <a:chExt cx="1600439" cy="6337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00439" cy="633791"/>
            </a:xfrm>
            <a:custGeom>
              <a:avLst/>
              <a:gdLst/>
              <a:ahLst/>
              <a:cxnLst/>
              <a:rect r="r" b="b" t="t" l="l"/>
              <a:pathLst>
                <a:path h="633791" w="1600439">
                  <a:moveTo>
                    <a:pt x="0" y="0"/>
                  </a:moveTo>
                  <a:lnTo>
                    <a:pt x="1600439" y="0"/>
                  </a:lnTo>
                  <a:lnTo>
                    <a:pt x="1600439" y="633791"/>
                  </a:lnTo>
                  <a:lnTo>
                    <a:pt x="0" y="633791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19075"/>
              <a:ext cx="1600439" cy="85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099"/>
                </a:lnSpc>
              </a:pPr>
              <a:r>
                <a:rPr lang="en-US" sz="11499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AGENDA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0235" y="5143500"/>
            <a:ext cx="3038954" cy="5517515"/>
          </a:xfrm>
          <a:custGeom>
            <a:avLst/>
            <a:gdLst/>
            <a:ahLst/>
            <a:cxnLst/>
            <a:rect r="r" b="b" t="t" l="l"/>
            <a:pathLst>
              <a:path h="5517515" w="3038954">
                <a:moveTo>
                  <a:pt x="0" y="0"/>
                </a:moveTo>
                <a:lnTo>
                  <a:pt x="3038954" y="0"/>
                </a:lnTo>
                <a:lnTo>
                  <a:pt x="3038954" y="5517515"/>
                </a:lnTo>
                <a:lnTo>
                  <a:pt x="0" y="551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29532" y="1689535"/>
            <a:ext cx="9479049" cy="5023896"/>
          </a:xfrm>
          <a:custGeom>
            <a:avLst/>
            <a:gdLst/>
            <a:ahLst/>
            <a:cxnLst/>
            <a:rect r="r" b="b" t="t" l="l"/>
            <a:pathLst>
              <a:path h="5023896" w="9479049">
                <a:moveTo>
                  <a:pt x="0" y="0"/>
                </a:moveTo>
                <a:lnTo>
                  <a:pt x="9479049" y="0"/>
                </a:lnTo>
                <a:lnTo>
                  <a:pt x="9479049" y="5023895"/>
                </a:lnTo>
                <a:lnTo>
                  <a:pt x="0" y="5023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70"/>
            <a:ext cx="9697343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6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Synchronization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32364" y="6713430"/>
            <a:ext cx="8023272" cy="218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Data Consistency</a:t>
            </a: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Ensures data consistency across multiple microservices. All relevant services get updated in real-time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0235" y="5143500"/>
            <a:ext cx="3038954" cy="5517515"/>
          </a:xfrm>
          <a:custGeom>
            <a:avLst/>
            <a:gdLst/>
            <a:ahLst/>
            <a:cxnLst/>
            <a:rect r="r" b="b" t="t" l="l"/>
            <a:pathLst>
              <a:path h="5517515" w="3038954">
                <a:moveTo>
                  <a:pt x="0" y="0"/>
                </a:moveTo>
                <a:lnTo>
                  <a:pt x="3038954" y="0"/>
                </a:lnTo>
                <a:lnTo>
                  <a:pt x="3038954" y="5517515"/>
                </a:lnTo>
                <a:lnTo>
                  <a:pt x="0" y="551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36941" y="1884486"/>
            <a:ext cx="12649163" cy="1963452"/>
          </a:xfrm>
          <a:custGeom>
            <a:avLst/>
            <a:gdLst/>
            <a:ahLst/>
            <a:cxnLst/>
            <a:rect r="r" b="b" t="t" l="l"/>
            <a:pathLst>
              <a:path h="1963452" w="12649163">
                <a:moveTo>
                  <a:pt x="0" y="0"/>
                </a:moveTo>
                <a:lnTo>
                  <a:pt x="12649163" y="0"/>
                </a:lnTo>
                <a:lnTo>
                  <a:pt x="12649163" y="1963452"/>
                </a:lnTo>
                <a:lnTo>
                  <a:pt x="0" y="1963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36941" y="3847938"/>
            <a:ext cx="12649163" cy="3228369"/>
          </a:xfrm>
          <a:custGeom>
            <a:avLst/>
            <a:gdLst/>
            <a:ahLst/>
            <a:cxnLst/>
            <a:rect r="r" b="b" t="t" l="l"/>
            <a:pathLst>
              <a:path h="3228369" w="12649163">
                <a:moveTo>
                  <a:pt x="0" y="0"/>
                </a:moveTo>
                <a:lnTo>
                  <a:pt x="12649163" y="0"/>
                </a:lnTo>
                <a:lnTo>
                  <a:pt x="12649163" y="3228369"/>
                </a:lnTo>
                <a:lnTo>
                  <a:pt x="0" y="3228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770"/>
            <a:ext cx="9697343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6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B. </a:t>
            </a:r>
            <a:r>
              <a:rPr lang="en-US" sz="6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Synchronization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8250" y="7252155"/>
            <a:ext cx="8023272" cy="164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Sidecar</a:t>
            </a: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A python written script to detect the trigger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1522" y="7252155"/>
            <a:ext cx="8023272" cy="1097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Trigger</a:t>
            </a: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: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Implemented by PostgreSQL trigger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30235" y="5143500"/>
            <a:ext cx="3038954" cy="5517515"/>
          </a:xfrm>
          <a:custGeom>
            <a:avLst/>
            <a:gdLst/>
            <a:ahLst/>
            <a:cxnLst/>
            <a:rect r="r" b="b" t="t" l="l"/>
            <a:pathLst>
              <a:path h="5517515" w="3038954">
                <a:moveTo>
                  <a:pt x="0" y="0"/>
                </a:moveTo>
                <a:lnTo>
                  <a:pt x="3038954" y="0"/>
                </a:lnTo>
                <a:lnTo>
                  <a:pt x="3038954" y="5517515"/>
                </a:lnTo>
                <a:lnTo>
                  <a:pt x="0" y="551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3425" y="1941819"/>
            <a:ext cx="10801149" cy="5325912"/>
          </a:xfrm>
          <a:custGeom>
            <a:avLst/>
            <a:gdLst/>
            <a:ahLst/>
            <a:cxnLst/>
            <a:rect r="r" b="b" t="t" l="l"/>
            <a:pathLst>
              <a:path h="5325912" w="10801149">
                <a:moveTo>
                  <a:pt x="0" y="0"/>
                </a:moveTo>
                <a:lnTo>
                  <a:pt x="10801150" y="0"/>
                </a:lnTo>
                <a:lnTo>
                  <a:pt x="10801150" y="5325912"/>
                </a:lnTo>
                <a:lnTo>
                  <a:pt x="0" y="5325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70"/>
            <a:ext cx="9697343" cy="145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6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B. </a:t>
            </a:r>
            <a:r>
              <a:rPr lang="en-US" sz="6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Data Synchronization : CRD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32364" y="7753506"/>
            <a:ext cx="802327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Combine the sidecar to the primary db ,</a:t>
            </a:r>
          </a:p>
          <a:p>
            <a:pPr algn="l">
              <a:lnSpc>
                <a:spcPts val="4320"/>
              </a:lnSpc>
            </a:pPr>
            <a:r>
              <a:rPr lang="en-US" sz="3600" spc="33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set the url of secondary db.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47596"/>
            <a:ext cx="4042060" cy="4804277"/>
          </a:xfrm>
          <a:custGeom>
            <a:avLst/>
            <a:gdLst/>
            <a:ahLst/>
            <a:cxnLst/>
            <a:rect r="r" b="b" t="t" l="l"/>
            <a:pathLst>
              <a:path h="4804277" w="4042060">
                <a:moveTo>
                  <a:pt x="0" y="0"/>
                </a:moveTo>
                <a:lnTo>
                  <a:pt x="4042060" y="0"/>
                </a:lnTo>
                <a:lnTo>
                  <a:pt x="4042060" y="4804278"/>
                </a:lnTo>
                <a:lnTo>
                  <a:pt x="0" y="4804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7820"/>
            <a:ext cx="8850329" cy="1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C: Zipkin:Why tracing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87291" y="3247596"/>
            <a:ext cx="8023272" cy="329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Distributed tracing system: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Latency Tracking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Visualizing Call Paths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 Error Diagnosis</a:t>
            </a:r>
          </a:p>
          <a:p>
            <a:pPr algn="l">
              <a:lnSpc>
                <a:spcPts val="4320"/>
              </a:lnSpc>
            </a:pPr>
            <a:r>
              <a:rPr lang="en-US" sz="3600" spc="32">
                <a:solidFill>
                  <a:srgbClr val="000000"/>
                </a:solidFill>
                <a:latin typeface="TT Rounds Condensed Bold"/>
                <a:ea typeface="TT Rounds Condensed Bold"/>
                <a:cs typeface="TT Rounds Condensed Bold"/>
                <a:sym typeface="TT Rounds Condensed Bold"/>
              </a:rPr>
              <a:t>  </a:t>
            </a:r>
          </a:p>
          <a:p>
            <a:pPr algn="l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92839"/>
            <a:ext cx="7554013" cy="5759792"/>
          </a:xfrm>
          <a:custGeom>
            <a:avLst/>
            <a:gdLst/>
            <a:ahLst/>
            <a:cxnLst/>
            <a:rect r="r" b="b" t="t" l="l"/>
            <a:pathLst>
              <a:path h="5759792" w="7554013">
                <a:moveTo>
                  <a:pt x="0" y="0"/>
                </a:moveTo>
                <a:lnTo>
                  <a:pt x="7554013" y="0"/>
                </a:lnTo>
                <a:lnTo>
                  <a:pt x="7554013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428625"/>
            <a:ext cx="8850329" cy="1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C: Zipkin:Workflow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52832" y="2764264"/>
            <a:ext cx="9713382" cy="175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629"/>
              </a:lnSpc>
              <a:buFont typeface="Arial"/>
              <a:buChar char="•"/>
            </a:pPr>
            <a:r>
              <a:rPr lang="en-US" sz="3600" spc="32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Each microservice contains a reporter and actuator </a:t>
            </a:r>
          </a:p>
          <a:p>
            <a:pPr algn="l" marL="777240" indent="-388620" lvl="1">
              <a:lnSpc>
                <a:spcPts val="4630"/>
              </a:lnSpc>
              <a:buFont typeface="Arial"/>
              <a:buChar char="•"/>
            </a:pPr>
            <a:r>
              <a:rPr lang="en-US" sz="3600" spc="33">
                <a:solidFill>
                  <a:srgbClr val="000000"/>
                </a:solidFill>
                <a:latin typeface="TT Rounds Condensed"/>
                <a:ea typeface="TT Rounds Condensed"/>
                <a:cs typeface="TT Rounds Condensed"/>
                <a:sym typeface="TT Rounds Condensed"/>
              </a:rPr>
              <a:t>Zipkin collect the workflow of requests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2497825"/>
            <a:ext cx="13457222" cy="6097804"/>
          </a:xfrm>
          <a:custGeom>
            <a:avLst/>
            <a:gdLst/>
            <a:ahLst/>
            <a:cxnLst/>
            <a:rect r="r" b="b" t="t" l="l"/>
            <a:pathLst>
              <a:path h="6097804" w="13457222">
                <a:moveTo>
                  <a:pt x="0" y="0"/>
                </a:moveTo>
                <a:lnTo>
                  <a:pt x="13457222" y="0"/>
                </a:lnTo>
                <a:lnTo>
                  <a:pt x="13457222" y="6097803"/>
                </a:lnTo>
                <a:lnTo>
                  <a:pt x="0" y="6097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428625"/>
            <a:ext cx="8850329" cy="1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C: Zipkin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8314" y="2749826"/>
            <a:ext cx="14446555" cy="6508474"/>
          </a:xfrm>
          <a:custGeom>
            <a:avLst/>
            <a:gdLst/>
            <a:ahLst/>
            <a:cxnLst/>
            <a:rect r="r" b="b" t="t" l="l"/>
            <a:pathLst>
              <a:path h="6508474" w="14446555">
                <a:moveTo>
                  <a:pt x="0" y="0"/>
                </a:moveTo>
                <a:lnTo>
                  <a:pt x="14446555" y="0"/>
                </a:lnTo>
                <a:lnTo>
                  <a:pt x="14446555" y="6508474"/>
                </a:lnTo>
                <a:lnTo>
                  <a:pt x="0" y="650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428625"/>
            <a:ext cx="8850329" cy="159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00"/>
              </a:lnSpc>
            </a:pPr>
            <a:r>
              <a:rPr lang="en-US" sz="6568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C: Zipkin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017" y="2427284"/>
            <a:ext cx="5077990" cy="5077990"/>
          </a:xfrm>
          <a:custGeom>
            <a:avLst/>
            <a:gdLst/>
            <a:ahLst/>
            <a:cxnLst/>
            <a:rect r="r" b="b" t="t" l="l"/>
            <a:pathLst>
              <a:path h="5077990" w="5077990">
                <a:moveTo>
                  <a:pt x="0" y="0"/>
                </a:moveTo>
                <a:lnTo>
                  <a:pt x="5077990" y="0"/>
                </a:lnTo>
                <a:lnTo>
                  <a:pt x="5077990" y="5077990"/>
                </a:lnTo>
                <a:lnTo>
                  <a:pt x="0" y="507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38572" y="1605667"/>
            <a:ext cx="2147544" cy="2147544"/>
          </a:xfrm>
          <a:custGeom>
            <a:avLst/>
            <a:gdLst/>
            <a:ahLst/>
            <a:cxnLst/>
            <a:rect r="r" b="b" t="t" l="l"/>
            <a:pathLst>
              <a:path h="2147544" w="2147544">
                <a:moveTo>
                  <a:pt x="0" y="0"/>
                </a:moveTo>
                <a:lnTo>
                  <a:pt x="2147544" y="0"/>
                </a:lnTo>
                <a:lnTo>
                  <a:pt x="2147544" y="2147544"/>
                </a:lnTo>
                <a:lnTo>
                  <a:pt x="0" y="2147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7710" y="3649561"/>
            <a:ext cx="8592580" cy="2711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30"/>
              </a:lnSpc>
            </a:pPr>
            <a:r>
              <a:rPr lang="en-US" sz="14235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192010" y="1378585"/>
            <a:ext cx="12506325" cy="12138025"/>
          </a:xfrm>
          <a:custGeom>
            <a:avLst/>
            <a:gdLst/>
            <a:ahLst/>
            <a:cxnLst/>
            <a:rect r="r" b="b" t="t" l="l"/>
            <a:pathLst>
              <a:path h="12138025" w="12506325">
                <a:moveTo>
                  <a:pt x="0" y="0"/>
                </a:moveTo>
                <a:lnTo>
                  <a:pt x="12506325" y="0"/>
                </a:lnTo>
                <a:lnTo>
                  <a:pt x="12506325" y="12138025"/>
                </a:lnTo>
                <a:lnTo>
                  <a:pt x="0" y="1213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51509" y="3199386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740153" cy="1417954"/>
            <a:chOff x="0" y="0"/>
            <a:chExt cx="7653538" cy="1890605"/>
          </a:xfrm>
        </p:grpSpPr>
        <p:sp>
          <p:nvSpPr>
            <p:cNvPr name="AutoShape 4" id="4"/>
            <p:cNvSpPr/>
            <p:nvPr/>
          </p:nvSpPr>
          <p:spPr>
            <a:xfrm flipV="true">
              <a:off x="2079208" y="1795355"/>
              <a:ext cx="1747561" cy="0"/>
            </a:xfrm>
            <a:prstGeom prst="line">
              <a:avLst/>
            </a:prstGeom>
            <a:ln cap="flat" w="190500">
              <a:gradFill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7653538" cy="1862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747"/>
                </a:lnSpc>
                <a:spcBef>
                  <a:spcPct val="0"/>
                </a:spcBef>
              </a:pPr>
              <a:r>
                <a:rPr lang="en-US" sz="8391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INTRODUCTION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652086"/>
            <a:ext cx="16230600" cy="623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55292" indent="-477646" lvl="1">
              <a:lnSpc>
                <a:spcPts val="6194"/>
              </a:lnSpc>
              <a:buFont typeface="Arial"/>
              <a:buChar char="•"/>
            </a:pPr>
            <a:r>
              <a:rPr lang="en-US" sz="44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project involves creating a web application called EventEase.</a:t>
            </a:r>
          </a:p>
          <a:p>
            <a:pPr algn="l" marL="955292" indent="-477646" lvl="1">
              <a:lnSpc>
                <a:spcPts val="6194"/>
              </a:lnSpc>
              <a:buFont typeface="Arial"/>
              <a:buChar char="•"/>
            </a:pPr>
            <a:r>
              <a:rPr lang="en-US" sz="44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EventEase is designed to help students book campus events seamlessly.</a:t>
            </a:r>
          </a:p>
          <a:p>
            <a:pPr algn="l" marL="955292" indent="-477646" lvl="1">
              <a:lnSpc>
                <a:spcPts val="6194"/>
              </a:lnSpc>
              <a:buFont typeface="Arial"/>
              <a:buChar char="•"/>
            </a:pPr>
            <a:r>
              <a:rPr lang="en-US" sz="44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Features of EventEase:</a:t>
            </a:r>
          </a:p>
          <a:p>
            <a:pPr algn="l" marL="1910585" indent="-636862" lvl="2">
              <a:lnSpc>
                <a:spcPts val="6194"/>
              </a:lnSpc>
              <a:buFont typeface="Arial"/>
              <a:buChar char="⚬"/>
            </a:pPr>
            <a:r>
              <a:rPr lang="en-US" sz="44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Students can view their profiles.</a:t>
            </a:r>
          </a:p>
          <a:p>
            <a:pPr algn="l" marL="1910585" indent="-636862" lvl="2">
              <a:lnSpc>
                <a:spcPts val="6194"/>
              </a:lnSpc>
              <a:buFont typeface="Arial"/>
              <a:buChar char="⚬"/>
            </a:pPr>
            <a:r>
              <a:rPr lang="en-US" sz="44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View their booked events on personal calender.</a:t>
            </a:r>
          </a:p>
          <a:p>
            <a:pPr algn="l" marL="1910585" indent="-636862" lvl="2">
              <a:lnSpc>
                <a:spcPts val="6194"/>
              </a:lnSpc>
              <a:buFont typeface="Arial"/>
              <a:buChar char="⚬"/>
            </a:pPr>
            <a:r>
              <a:rPr lang="en-US" sz="442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Students can access detailed event information.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51509" y="3199386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115300" cy="1333244"/>
            <a:chOff x="0" y="0"/>
            <a:chExt cx="10820400" cy="1777658"/>
          </a:xfrm>
        </p:grpSpPr>
        <p:sp>
          <p:nvSpPr>
            <p:cNvPr name="AutoShape 4" id="4"/>
            <p:cNvSpPr/>
            <p:nvPr/>
          </p:nvSpPr>
          <p:spPr>
            <a:xfrm flipV="true">
              <a:off x="2939538" y="1688758"/>
              <a:ext cx="2470662" cy="0"/>
            </a:xfrm>
            <a:prstGeom prst="line">
              <a:avLst/>
            </a:prstGeom>
            <a:ln cap="flat" w="177800">
              <a:gradFill>
                <a:gsLst>
                  <a:gs pos="0">
                    <a:srgbClr val="3428BA">
                      <a:alpha val="100000"/>
                    </a:srgbClr>
                  </a:gs>
                  <a:gs pos="100000">
                    <a:srgbClr val="5FA2DB">
                      <a:alpha val="100000"/>
                    </a:srgbClr>
                  </a:gs>
                </a:gsLst>
                <a:lin ang="0"/>
              </a:gra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61925"/>
              <a:ext cx="10820400" cy="1761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054"/>
                </a:lnSpc>
                <a:spcBef>
                  <a:spcPct val="0"/>
                </a:spcBef>
              </a:pPr>
              <a:r>
                <a:rPr lang="en-US" sz="7896">
                  <a:solidFill>
                    <a:srgbClr val="3428BA"/>
                  </a:solidFill>
                  <a:latin typeface="Anton"/>
                  <a:ea typeface="Anton"/>
                  <a:cs typeface="Anton"/>
                  <a:sym typeface="Anton"/>
                </a:rPr>
                <a:t>PROJECT DESCRIPTION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579105"/>
            <a:ext cx="16230600" cy="562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47192" indent="-573596" lvl="1">
              <a:lnSpc>
                <a:spcPts val="7438"/>
              </a:lnSpc>
              <a:buFont typeface="Arial"/>
              <a:buChar char="•"/>
            </a:pPr>
            <a:r>
              <a:rPr lang="en-US" sz="5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EventEase is an event booking system.</a:t>
            </a:r>
          </a:p>
          <a:p>
            <a:pPr algn="l" marL="1147192" indent="-573596" lvl="1">
              <a:lnSpc>
                <a:spcPts val="7438"/>
              </a:lnSpc>
              <a:buFont typeface="Arial"/>
              <a:buChar char="•"/>
            </a:pPr>
            <a:r>
              <a:rPr lang="en-US" sz="5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to simplify and streamline the process of attending events.</a:t>
            </a:r>
          </a:p>
          <a:p>
            <a:pPr algn="l" marL="1147192" indent="-573596" lvl="1">
              <a:lnSpc>
                <a:spcPts val="7438"/>
              </a:lnSpc>
              <a:buFont typeface="Arial"/>
              <a:buChar char="•"/>
            </a:pPr>
            <a:r>
              <a:rPr lang="en-US" sz="531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Leverages Kubernetes for scalable and reliable deployment.</a:t>
            </a:r>
          </a:p>
          <a:p>
            <a:pPr algn="l">
              <a:lnSpc>
                <a:spcPts val="743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51509" y="3199386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5497" y="1846197"/>
            <a:ext cx="14357005" cy="6594605"/>
          </a:xfrm>
          <a:custGeom>
            <a:avLst/>
            <a:gdLst/>
            <a:ahLst/>
            <a:cxnLst/>
            <a:rect r="r" b="b" t="t" l="l"/>
            <a:pathLst>
              <a:path h="6594605" w="14357005">
                <a:moveTo>
                  <a:pt x="0" y="0"/>
                </a:moveTo>
                <a:lnTo>
                  <a:pt x="14357006" y="0"/>
                </a:lnTo>
                <a:lnTo>
                  <a:pt x="14357006" y="6594606"/>
                </a:lnTo>
                <a:lnTo>
                  <a:pt x="0" y="6594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6630" y="2192167"/>
            <a:ext cx="14834740" cy="5902665"/>
          </a:xfrm>
          <a:custGeom>
            <a:avLst/>
            <a:gdLst/>
            <a:ahLst/>
            <a:cxnLst/>
            <a:rect r="r" b="b" t="t" l="l"/>
            <a:pathLst>
              <a:path h="5902665" w="14834740">
                <a:moveTo>
                  <a:pt x="0" y="0"/>
                </a:moveTo>
                <a:lnTo>
                  <a:pt x="14834740" y="0"/>
                </a:lnTo>
                <a:lnTo>
                  <a:pt x="14834740" y="5902666"/>
                </a:lnTo>
                <a:lnTo>
                  <a:pt x="0" y="590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2129643"/>
            <a:ext cx="13457222" cy="6027714"/>
          </a:xfrm>
          <a:custGeom>
            <a:avLst/>
            <a:gdLst/>
            <a:ahLst/>
            <a:cxnLst/>
            <a:rect r="r" b="b" t="t" l="l"/>
            <a:pathLst>
              <a:path h="6027714" w="13457222">
                <a:moveTo>
                  <a:pt x="0" y="0"/>
                </a:moveTo>
                <a:lnTo>
                  <a:pt x="13457222" y="0"/>
                </a:lnTo>
                <a:lnTo>
                  <a:pt x="13457222" y="6027714"/>
                </a:lnTo>
                <a:lnTo>
                  <a:pt x="0" y="602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4065" y="5143500"/>
            <a:ext cx="10827637" cy="1962678"/>
            <a:chOff x="0" y="0"/>
            <a:chExt cx="2580798" cy="467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21793" y="3193693"/>
            <a:ext cx="4768765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SYSTEM 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7269308" y="7612262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510908" y="5391317"/>
            <a:ext cx="8805565" cy="171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1275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2458975" y="9070506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0793" y="1422029"/>
            <a:ext cx="12306414" cy="8709155"/>
          </a:xfrm>
          <a:custGeom>
            <a:avLst/>
            <a:gdLst/>
            <a:ahLst/>
            <a:cxnLst/>
            <a:rect r="r" b="b" t="t" l="l"/>
            <a:pathLst>
              <a:path h="8709155" w="12306414">
                <a:moveTo>
                  <a:pt x="0" y="0"/>
                </a:moveTo>
                <a:lnTo>
                  <a:pt x="12306414" y="0"/>
                </a:lnTo>
                <a:lnTo>
                  <a:pt x="12306414" y="8709154"/>
                </a:lnTo>
                <a:lnTo>
                  <a:pt x="0" y="8709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8380" y="333594"/>
            <a:ext cx="8091240" cy="94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0"/>
              </a:lnSpc>
              <a:spcBef>
                <a:spcPct val="0"/>
              </a:spcBef>
            </a:pPr>
            <a:r>
              <a:rPr lang="en-US" sz="552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Overall  System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DAGK-zVpz28</dc:identifier>
  <dcterms:modified xsi:type="dcterms:W3CDTF">2011-08-01T06:04:30Z</dcterms:modified>
  <cp:revision>1</cp:revision>
  <dc:title>Presented by Unity</dc:title>
</cp:coreProperties>
</file>